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63" r:id="rId3"/>
  </p:sldMasterIdLst>
  <p:notesMasterIdLst>
    <p:notesMasterId r:id="rId24"/>
  </p:notesMasterIdLst>
  <p:handoutMasterIdLst>
    <p:handoutMasterId r:id="rId25"/>
  </p:handoutMasterIdLst>
  <p:sldIdLst>
    <p:sldId id="395" r:id="rId4"/>
    <p:sldId id="394" r:id="rId5"/>
    <p:sldId id="406" r:id="rId6"/>
    <p:sldId id="381" r:id="rId7"/>
    <p:sldId id="407" r:id="rId8"/>
    <p:sldId id="403" r:id="rId9"/>
    <p:sldId id="393" r:id="rId10"/>
    <p:sldId id="387" r:id="rId11"/>
    <p:sldId id="402" r:id="rId12"/>
    <p:sldId id="408" r:id="rId13"/>
    <p:sldId id="404" r:id="rId14"/>
    <p:sldId id="405" r:id="rId15"/>
    <p:sldId id="389" r:id="rId16"/>
    <p:sldId id="409" r:id="rId17"/>
    <p:sldId id="410" r:id="rId18"/>
    <p:sldId id="399" r:id="rId19"/>
    <p:sldId id="400" r:id="rId20"/>
    <p:sldId id="396" r:id="rId21"/>
    <p:sldId id="397" r:id="rId22"/>
    <p:sldId id="398" r:id="rId23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93B"/>
    <a:srgbClr val="83CC3B"/>
    <a:srgbClr val="7DCC3B"/>
    <a:srgbClr val="7DD03B"/>
    <a:srgbClr val="80C03B"/>
    <a:srgbClr val="6FAE30"/>
    <a:srgbClr val="72C000"/>
    <a:srgbClr val="E58955"/>
    <a:srgbClr val="085D8B"/>
    <a:srgbClr val="98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8" autoAdjust="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376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4F7A-7E9A-284C-862E-93FF3057F9D4}" type="datetimeFigureOut">
              <a:rPr lang="sv-SE" smtClean="0"/>
              <a:pPr/>
              <a:t>2018-10-02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1588-F2A8-A643-B22F-D4A70206AF24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EA143-2B35-2D44-801D-B2B300A5C45C}" type="datetimeFigureOut">
              <a:rPr lang="sv-SE" smtClean="0"/>
              <a:pPr/>
              <a:t>2018-10-02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98E5-D66D-9B4F-88E4-9A1EDF31C5AA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4F9C7-16AC-4655-B0DA-DCEB18BE1E6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6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31B5B-C6CE-4DDD-BDD4-08B2F75D3E18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195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31B5B-C6CE-4DDD-BDD4-08B2F75D3E18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998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/>
              <a:pPr/>
              <a:t>2018-10-02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endParaRPr lang="sv-SE" dirty="0"/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/>
              <a:pPr/>
              <a:t>2018-10-02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/>
              <a:pPr/>
              <a:t>2018-10-02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/>
              <a:pPr/>
              <a:t>2018-10-02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 b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8880" y="6315121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01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2018-10-02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2018-10-02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912A5B3-F70C-C041-8E9F-31DE6412BBEC}" type="datetime1">
              <a:rPr lang="sv-SE" smtClean="0"/>
              <a:pPr/>
              <a:t>2018-10-02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1" name="Rak 10"/>
          <p:cNvCxnSpPr/>
          <p:nvPr userDrawn="1"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2018-10-02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 userDrawn="1"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18" Type="http://schemas.openxmlformats.org/officeDocument/2006/relationships/image" Target="../media/image37.jpeg"/><Relationship Id="rId3" Type="http://schemas.openxmlformats.org/officeDocument/2006/relationships/image" Target="../media/image22.jpeg"/><Relationship Id="rId21" Type="http://schemas.openxmlformats.org/officeDocument/2006/relationships/image" Target="../media/image40.em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jpeg"/><Relationship Id="rId20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24" Type="http://schemas.openxmlformats.org/officeDocument/2006/relationships/image" Target="../media/image43.jp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23" Type="http://schemas.openxmlformats.org/officeDocument/2006/relationships/image" Target="../media/image42.jpeg"/><Relationship Id="rId10" Type="http://schemas.openxmlformats.org/officeDocument/2006/relationships/image" Target="../media/image29.jpeg"/><Relationship Id="rId19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png"/><Relationship Id="rId22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Cd6B5HRaZ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Picture 2" descr="E:\Adil_Papers\Adil_All_Papers\2015\2015-HCCPaper_CellReports\Cell_Reports_Revised\Proofs\Bjornson_etal_CoverImages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451287"/>
            <a:ext cx="9144000" cy="12238257"/>
          </a:xfrm>
          <a:prstGeom prst="rect">
            <a:avLst/>
          </a:prstGeom>
          <a:noFill/>
        </p:spPr>
      </p:pic>
      <p:sp>
        <p:nvSpPr>
          <p:cNvPr id="10" name="Rektangel 3"/>
          <p:cNvSpPr/>
          <p:nvPr/>
        </p:nvSpPr>
        <p:spPr>
          <a:xfrm>
            <a:off x="685800" y="5461828"/>
            <a:ext cx="43168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http://sysmedicine.com</a:t>
            </a:r>
          </a:p>
        </p:txBody>
      </p:sp>
      <p:sp>
        <p:nvSpPr>
          <p:cNvPr id="11" name="Rektangel 3"/>
          <p:cNvSpPr/>
          <p:nvPr/>
        </p:nvSpPr>
        <p:spPr>
          <a:xfrm>
            <a:off x="3501640" y="5192524"/>
            <a:ext cx="598228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Cheng Zhang</a:t>
            </a:r>
            <a:endParaRPr lang="en-GB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KTH-Royal Institute of </a:t>
            </a:r>
            <a:r>
              <a:rPr lang="en-GB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395783" y="399339"/>
            <a:ext cx="8312282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400" b="1" dirty="0" smtClean="0">
                <a:solidFill>
                  <a:schemeClr val="bg1"/>
                </a:solidFill>
                <a:ea typeface="+mj-ea"/>
                <a:cs typeface="Times New Roman" pitchFamily="18" charset="0"/>
              </a:rPr>
              <a:t>RNA-</a:t>
            </a:r>
            <a:r>
              <a:rPr lang="en-US" sz="2400" b="1" dirty="0" err="1" smtClean="0">
                <a:solidFill>
                  <a:schemeClr val="bg1"/>
                </a:solidFill>
                <a:ea typeface="+mj-ea"/>
                <a:cs typeface="Times New Roman" pitchFamily="18" charset="0"/>
              </a:rPr>
              <a:t>Seq</a:t>
            </a:r>
            <a:r>
              <a:rPr lang="en-US" sz="2400" b="1" dirty="0" smtClean="0">
                <a:solidFill>
                  <a:schemeClr val="bg1"/>
                </a:solidFill>
                <a:ea typeface="+mj-ea"/>
                <a:cs typeface="Times New Roman" pitchFamily="18" charset="0"/>
              </a:rPr>
              <a:t> analysis</a:t>
            </a:r>
            <a:endParaRPr lang="en-US" sz="2400" b="1" dirty="0">
              <a:solidFill>
                <a:schemeClr val="bg1"/>
              </a:solidFill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3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10</a:t>
            </a:fld>
            <a:endParaRPr lang="sv-SE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400" b="1" dirty="0" smtClean="0">
                <a:solidFill>
                  <a:srgbClr val="0000FF"/>
                </a:solidFill>
                <a:ea typeface="+mj-ea"/>
                <a:cs typeface="Arial"/>
              </a:rPr>
              <a:t>Proceed from </a:t>
            </a:r>
            <a:r>
              <a:rPr lang="en-GB" sz="2400" b="1" dirty="0" err="1" smtClean="0">
                <a:solidFill>
                  <a:srgbClr val="0000FF"/>
                </a:solidFill>
                <a:ea typeface="+mj-ea"/>
                <a:cs typeface="Arial"/>
              </a:rPr>
              <a:t>fastq</a:t>
            </a:r>
            <a:r>
              <a:rPr lang="en-GB" sz="2400" b="1" dirty="0" smtClean="0">
                <a:solidFill>
                  <a:srgbClr val="0000FF"/>
                </a:solidFill>
                <a:ea typeface="+mj-ea"/>
                <a:cs typeface="Arial"/>
              </a:rPr>
              <a:t> files to gene counts/TPM</a:t>
            </a:r>
            <a:endParaRPr lang="en-GB" sz="24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110" y="1018372"/>
            <a:ext cx="87098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have many steps to get numerical data from </a:t>
            </a:r>
            <a:r>
              <a:rPr lang="en-US" sz="2400" dirty="0" err="1" smtClean="0"/>
              <a:t>Fastq</a:t>
            </a:r>
            <a:r>
              <a:rPr lang="en-US" sz="2400" dirty="0" smtClean="0"/>
              <a:t> files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Quality check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Read trimming and filtering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Read mapping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Data normalization</a:t>
            </a:r>
          </a:p>
          <a:p>
            <a:r>
              <a:rPr lang="en-US" sz="2400" dirty="0" smtClean="0"/>
              <a:t>Ultimately, from a high-throughput gene expression experiment, we get a vector of real numbers, corresponding to the expression values of the genes</a:t>
            </a:r>
          </a:p>
          <a:p>
            <a:r>
              <a:rPr lang="en-US" sz="2400" dirty="0" smtClean="0"/>
              <a:t>Tools</a:t>
            </a:r>
          </a:p>
          <a:p>
            <a:pPr marL="457200" indent="-457200">
              <a:buFontTx/>
              <a:buChar char="-"/>
            </a:pPr>
            <a:r>
              <a:rPr lang="en-US" sz="2400" dirty="0" err="1"/>
              <a:t>HTSeq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HTSeq</a:t>
            </a:r>
            <a:r>
              <a:rPr lang="en-US" sz="2400" dirty="0" smtClean="0"/>
              <a:t>-a </a:t>
            </a:r>
            <a:r>
              <a:rPr lang="en-US" sz="2400" dirty="0"/>
              <a:t>Python framework to work with high-throughput sequencing </a:t>
            </a:r>
            <a:r>
              <a:rPr lang="en-US" sz="2400" dirty="0" smtClean="0"/>
              <a:t>data, 2015)</a:t>
            </a:r>
          </a:p>
          <a:p>
            <a:pPr marL="457200" indent="-457200">
              <a:buFontTx/>
              <a:buChar char="-"/>
            </a:pPr>
            <a:r>
              <a:rPr lang="en-US" sz="2400" dirty="0" err="1" smtClean="0"/>
              <a:t>Kallisto</a:t>
            </a:r>
            <a:r>
              <a:rPr lang="en-US" sz="2400" dirty="0" smtClean="0"/>
              <a:t> (Near-optimal </a:t>
            </a:r>
            <a:r>
              <a:rPr lang="en-US" sz="2400" dirty="0"/>
              <a:t>probabilistic RNA-</a:t>
            </a:r>
            <a:r>
              <a:rPr lang="en-US" sz="2400" dirty="0" err="1"/>
              <a:t>seq</a:t>
            </a:r>
            <a:r>
              <a:rPr lang="en-US" sz="2400" dirty="0"/>
              <a:t> </a:t>
            </a:r>
            <a:r>
              <a:rPr lang="en-US" sz="2400" dirty="0" smtClean="0"/>
              <a:t>quantification, 2016)</a:t>
            </a:r>
            <a:endParaRPr lang="en-US" sz="2400" dirty="0"/>
          </a:p>
          <a:p>
            <a:pPr marL="457200" indent="-4572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889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11</a:t>
            </a:fld>
            <a:endParaRPr lang="sv-SE"/>
          </a:p>
        </p:txBody>
      </p:sp>
      <p:pic>
        <p:nvPicPr>
          <p:cNvPr id="3074" name="Picture 2" descr="https://images.slideplayer.com/35/10450858/slides/slide_2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6" b="22775"/>
          <a:stretch/>
        </p:blipFill>
        <p:spPr bwMode="auto">
          <a:xfrm>
            <a:off x="7815" y="1235076"/>
            <a:ext cx="9144000" cy="44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400" b="1" dirty="0" smtClean="0">
                <a:solidFill>
                  <a:srgbClr val="0000FF"/>
                </a:solidFill>
                <a:ea typeface="+mj-ea"/>
                <a:cs typeface="Arial"/>
              </a:rPr>
              <a:t>Proceed from </a:t>
            </a:r>
            <a:r>
              <a:rPr lang="en-GB" sz="2400" b="1" dirty="0" err="1" smtClean="0">
                <a:solidFill>
                  <a:srgbClr val="0000FF"/>
                </a:solidFill>
                <a:ea typeface="+mj-ea"/>
                <a:cs typeface="Arial"/>
              </a:rPr>
              <a:t>fastq</a:t>
            </a:r>
            <a:r>
              <a:rPr lang="en-GB" sz="2400" b="1" dirty="0" smtClean="0">
                <a:solidFill>
                  <a:srgbClr val="0000FF"/>
                </a:solidFill>
                <a:ea typeface="+mj-ea"/>
                <a:cs typeface="Arial"/>
              </a:rPr>
              <a:t> files to gene counts/TPM</a:t>
            </a:r>
            <a:endParaRPr lang="en-GB" sz="24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73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dirty="0">
                <a:solidFill>
                  <a:srgbClr val="0000FF"/>
                </a:solidFill>
              </a:rPr>
              <a:t>Proceed from </a:t>
            </a:r>
            <a:r>
              <a:rPr lang="en-GB" dirty="0" err="1">
                <a:solidFill>
                  <a:srgbClr val="0000FF"/>
                </a:solidFill>
              </a:rPr>
              <a:t>fastq</a:t>
            </a:r>
            <a:r>
              <a:rPr lang="en-GB" dirty="0">
                <a:solidFill>
                  <a:srgbClr val="0000FF"/>
                </a:solidFill>
              </a:rPr>
              <a:t> files to gene counts/TPM</a:t>
            </a:r>
            <a:br>
              <a:rPr lang="en-GB" dirty="0">
                <a:solidFill>
                  <a:srgbClr val="0000FF"/>
                </a:solidFill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12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92" y="1419773"/>
            <a:ext cx="5717094" cy="4013150"/>
          </a:xfrm>
          <a:prstGeom prst="rect">
            <a:avLst/>
          </a:prstGeom>
        </p:spPr>
      </p:pic>
      <p:pic>
        <p:nvPicPr>
          <p:cNvPr id="4098" name="Picture 2" descr="https://images.slideplayer.com/35/10450858/slides/slide_2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9" r="58461" b="16829"/>
          <a:stretch/>
        </p:blipFill>
        <p:spPr bwMode="auto">
          <a:xfrm>
            <a:off x="-186266" y="984778"/>
            <a:ext cx="3798358" cy="473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5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400" b="1" dirty="0" smtClean="0">
                <a:solidFill>
                  <a:srgbClr val="0000FF"/>
                </a:solidFill>
                <a:ea typeface="+mj-ea"/>
                <a:cs typeface="Arial"/>
              </a:rPr>
              <a:t>Count, CPM, RPKM, FPKM and TPM</a:t>
            </a:r>
            <a:endParaRPr lang="en-GB" sz="24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4335" y="1782686"/>
            <a:ext cx="773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Raw read counts: </a:t>
            </a:r>
          </a:p>
          <a:p>
            <a:r>
              <a:rPr lang="en-US" sz="2400" dirty="0" smtClean="0"/>
              <a:t>number of reads that mapped to a certain gene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335" y="2799411"/>
            <a:ext cx="8488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Normalization: if expression of different genes or the same gene in different datasets are to be compared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Longer genes are expected to get more reads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For a sample with more reads (deeper sequenced), each gene gets more reads on average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809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400" b="1" dirty="0" smtClean="0">
                <a:solidFill>
                  <a:srgbClr val="0000FF"/>
                </a:solidFill>
                <a:ea typeface="+mj-ea"/>
                <a:cs typeface="Arial"/>
              </a:rPr>
              <a:t>Count, CPM, RPKM, FPKM and TPM</a:t>
            </a:r>
            <a:endParaRPr lang="en-GB" sz="24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4615" y="2683560"/>
            <a:ext cx="4174718" cy="372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7172" y="1350265"/>
            <a:ext cx="773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CPM (counts per million): </a:t>
            </a:r>
          </a:p>
          <a:p>
            <a:r>
              <a:rPr lang="en-US" sz="2400" dirty="0"/>
              <a:t>Counts per million (CPM) mapped reads are counts scaled by the number of fragments you sequenced (N) times one million. </a:t>
            </a:r>
            <a:endParaRPr 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676030" y="3198773"/>
                <a:ext cx="3192349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𝐶𝑃𝑀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030" y="3198773"/>
                <a:ext cx="3192349" cy="918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07172" y="4276559"/>
            <a:ext cx="8459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Normalized with sequencing depth, but not gene </a:t>
            </a:r>
            <a:r>
              <a:rPr lang="en-US" sz="2400" dirty="0" smtClean="0"/>
              <a:t>length</a:t>
            </a:r>
          </a:p>
          <a:p>
            <a:r>
              <a:rPr lang="en-US" sz="2400" dirty="0" smtClean="0"/>
              <a:t>Good to compare same genes between different samples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512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400" b="1" dirty="0" smtClean="0">
                <a:solidFill>
                  <a:srgbClr val="0000FF"/>
                </a:solidFill>
                <a:ea typeface="+mj-ea"/>
                <a:cs typeface="Arial"/>
              </a:rPr>
              <a:t>Effective length</a:t>
            </a:r>
            <a:endParaRPr lang="en-GB" sz="24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4615" y="2683560"/>
            <a:ext cx="4174718" cy="372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7172" y="1350265"/>
            <a:ext cx="773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"effective length" equals: gene length - </a:t>
            </a:r>
            <a:r>
              <a:rPr lang="en-US" sz="2400" dirty="0" smtClean="0"/>
              <a:t>reads length </a:t>
            </a:r>
            <a:r>
              <a:rPr lang="en-US" sz="2400" dirty="0"/>
              <a:t>+ </a:t>
            </a:r>
            <a:r>
              <a:rPr lang="en-US" sz="2400" dirty="0" smtClean="0"/>
              <a:t>1 or reads length - </a:t>
            </a:r>
            <a:r>
              <a:rPr lang="en-US" sz="2400" dirty="0"/>
              <a:t>gene length</a:t>
            </a:r>
            <a:r>
              <a:rPr lang="en-US" sz="2400" dirty="0" smtClean="0"/>
              <a:t> </a:t>
            </a:r>
            <a:r>
              <a:rPr lang="en-US" sz="2400" dirty="0"/>
              <a:t>+ 1</a:t>
            </a:r>
            <a:endParaRPr lang="en-US" sz="24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1440873" y="2955636"/>
            <a:ext cx="6493163" cy="23090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0872" y="4271818"/>
            <a:ext cx="3657601" cy="23090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6313054" y="3398982"/>
            <a:ext cx="406400" cy="283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78264" y="2230751"/>
            <a:ext cx="386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Reference gene</a:t>
            </a:r>
            <a:endParaRPr 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25718" y="5283184"/>
            <a:ext cx="386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Effective length</a:t>
            </a:r>
            <a:endParaRPr lang="en-US" sz="2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596189" y="3730086"/>
            <a:ext cx="386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1205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3200" b="1" smtClean="0">
                <a:solidFill>
                  <a:srgbClr val="0000FF"/>
                </a:solidFill>
                <a:ea typeface="+mj-ea"/>
                <a:cs typeface="Arial"/>
              </a:rPr>
              <a:t>Count, CPM, RPKM, FPKM and TPM</a:t>
            </a:r>
            <a:endParaRPr lang="en-GB" sz="32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pic>
        <p:nvPicPr>
          <p:cNvPr id="4" name="Picture 4" descr="https://images.slideplayer.com/35/10450858/slides/slide_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73660" b="20279"/>
          <a:stretch/>
        </p:blipFill>
        <p:spPr bwMode="auto">
          <a:xfrm>
            <a:off x="217714" y="1129054"/>
            <a:ext cx="7906423" cy="41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5773" y="2448440"/>
            <a:ext cx="87848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Here, 10^3 normalizes for gene length and 10^6 for sequencing depth factor.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FPKM (Fragments per kilo base per million mapped reads) is analogous to RPKM and used especially in paired-end RNA-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seq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experiments. In paired-end RNA-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seq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experiments, two (left and right) reads are sequenced from same DNA fragment. When we map paired-end data, both reads or only one read with high quality from a fragment can map to reference sequence. To avoid confusion or multiple counting, the fragments to which both or single read mapped is counted and represented for FPKM calculation.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149557" y="1460916"/>
                <a:ext cx="4521879" cy="1071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𝑅𝑃𝐾𝑀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557" y="1460916"/>
                <a:ext cx="4521879" cy="1071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4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400" b="1" smtClean="0">
                <a:solidFill>
                  <a:srgbClr val="0000FF"/>
                </a:solidFill>
                <a:ea typeface="+mj-ea"/>
                <a:cs typeface="Arial"/>
              </a:rPr>
              <a:t>Count, CPM, RPKM, FPKM and TPM</a:t>
            </a:r>
            <a:endParaRPr lang="en-GB" sz="24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218" y="1028961"/>
            <a:ext cx="4250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Arial" panose="020B0604020202020204" pitchFamily="34" charset="0"/>
              </a:rPr>
              <a:t>TPM (Transcript per million)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78304" y="4068444"/>
            <a:ext cx="79022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ahoma" panose="020B0604030504040204" pitchFamily="34" charset="0"/>
              </a:rPr>
              <a:t>TPM is very similar to RPKM and FPKM. The only difference is the order of operations. Here’s how you calculate TPM</a:t>
            </a:r>
            <a:r>
              <a:rPr 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:</a:t>
            </a:r>
            <a:endParaRPr lang="en-US" dirty="0">
              <a:solidFill>
                <a:srgbClr val="333333"/>
              </a:solidFill>
              <a:latin typeface="Tahom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Tahoma" panose="020B0604030504040204" pitchFamily="34" charset="0"/>
              </a:rPr>
              <a:t>Divide the read counts by the length of each gene in </a:t>
            </a:r>
            <a:r>
              <a:rPr lang="en-US" dirty="0" err="1">
                <a:solidFill>
                  <a:srgbClr val="333333"/>
                </a:solidFill>
                <a:latin typeface="Tahoma" panose="020B0604030504040204" pitchFamily="34" charset="0"/>
              </a:rPr>
              <a:t>kilobases</a:t>
            </a:r>
            <a:r>
              <a:rPr lang="en-US" dirty="0">
                <a:solidFill>
                  <a:srgbClr val="333333"/>
                </a:solidFill>
                <a:latin typeface="Tahoma" panose="020B0604030504040204" pitchFamily="34" charset="0"/>
              </a:rPr>
              <a:t>. This gives you reads per </a:t>
            </a:r>
            <a:r>
              <a:rPr lang="en-US" dirty="0" err="1">
                <a:solidFill>
                  <a:srgbClr val="333333"/>
                </a:solidFill>
                <a:latin typeface="Tahoma" panose="020B0604030504040204" pitchFamily="34" charset="0"/>
              </a:rPr>
              <a:t>kilobase</a:t>
            </a:r>
            <a:r>
              <a:rPr lang="en-US" dirty="0">
                <a:solidFill>
                  <a:srgbClr val="333333"/>
                </a:solidFill>
                <a:latin typeface="Tahoma" panose="020B0604030504040204" pitchFamily="34" charset="0"/>
              </a:rPr>
              <a:t> (RPK</a:t>
            </a:r>
            <a:r>
              <a:rPr 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).</a:t>
            </a:r>
            <a:endParaRPr lang="en-US" dirty="0">
              <a:solidFill>
                <a:srgbClr val="333333"/>
              </a:solidFill>
              <a:latin typeface="Tahom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Tahoma" panose="020B0604030504040204" pitchFamily="34" charset="0"/>
              </a:rPr>
              <a:t>Count up all the RPK values in a sample and divide this number by 1,000,000. This is your “per million” scaling factor</a:t>
            </a:r>
            <a:r>
              <a:rPr 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en-US" dirty="0">
              <a:solidFill>
                <a:srgbClr val="333333"/>
              </a:solidFill>
              <a:latin typeface="Tahom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Tahoma" panose="020B0604030504040204" pitchFamily="34" charset="0"/>
              </a:rPr>
              <a:t>Divide the RPK values by the “per million” scaling factor. This gives you TPM.</a:t>
            </a:r>
          </a:p>
          <a:p>
            <a:r>
              <a:rPr 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en-US" dirty="0">
              <a:solidFill>
                <a:srgbClr val="333333"/>
              </a:solidFill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805766" y="1490626"/>
                <a:ext cx="3047309" cy="1071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𝑅𝑃𝐾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766" y="1490626"/>
                <a:ext cx="3047309" cy="1071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664648" y="2712188"/>
                <a:ext cx="5682388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𝑇𝑃𝑀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𝑅𝑃𝐾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𝑅𝑃𝐾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48" y="2712188"/>
                <a:ext cx="5682388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4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199" y="6552990"/>
            <a:ext cx="2298547" cy="365125"/>
          </a:xfrm>
        </p:spPr>
        <p:txBody>
          <a:bodyPr/>
          <a:lstStyle/>
          <a:p>
            <a:fld id="{16E92535-E9D8-4DDA-83D0-380D5F2D29E9}" type="slidenum">
              <a:rPr lang="en-US" sz="1000" smtClean="0"/>
              <a:pPr/>
              <a:t>18</a:t>
            </a:fld>
            <a:endParaRPr lang="en-US" sz="1000"/>
          </a:p>
        </p:txBody>
      </p:sp>
      <p:pic>
        <p:nvPicPr>
          <p:cNvPr id="5" name="Picture 2" descr="umber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4610" y="4830476"/>
            <a:ext cx="1260000" cy="1260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808" y="1096536"/>
            <a:ext cx="977657" cy="12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3" y="1096536"/>
            <a:ext cx="1007591" cy="12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70" y="1096536"/>
            <a:ext cx="1101612" cy="12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375" y="2935889"/>
            <a:ext cx="1045850" cy="126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252536" y="2325650"/>
            <a:ext cx="163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Cheng Zhang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Senior Researcher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8059" y="2325650"/>
            <a:ext cx="1698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Sunjae Lee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Senior Researcher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53580" y="2325650"/>
            <a:ext cx="1923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Reza Bidkhori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07147" y="4195889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Zhengtao Liu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2671" y="1096536"/>
            <a:ext cx="891695" cy="1224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129014" y="2325650"/>
            <a:ext cx="103746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Alen Lovric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Research Eng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6435" y="1096536"/>
            <a:ext cx="946957" cy="1224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19425" y="2325650"/>
            <a:ext cx="172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Rui Benfeitas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470" y="6090476"/>
            <a:ext cx="936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Faddy Aziz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99628" y="6090476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Umberto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Battisti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pic>
        <p:nvPicPr>
          <p:cNvPr id="24" name="Picture 4" descr="E:\Adil_Employment\AllEmployee\GU Fady\Id 2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712" y="4830476"/>
            <a:ext cx="908619" cy="12600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5940152" y="6090476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Chunxia Gao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pic>
        <p:nvPicPr>
          <p:cNvPr id="26" name="Picture 4" descr="chunxia-gao-mod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18964" y="4830476"/>
            <a:ext cx="1476563" cy="12600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7812360" y="4195889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Natasa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Sikanic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Researcher</a:t>
            </a:r>
          </a:p>
        </p:txBody>
      </p:sp>
      <p:pic>
        <p:nvPicPr>
          <p:cNvPr id="28" name="Picture 6" descr="C:\Users\adilm\Desktop\image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23772" y="2935889"/>
            <a:ext cx="972633" cy="1260000"/>
          </a:xfrm>
          <a:prstGeom prst="rect">
            <a:avLst/>
          </a:prstGeom>
          <a:noFill/>
        </p:spPr>
      </p:pic>
      <p:pic>
        <p:nvPicPr>
          <p:cNvPr id="29" name="Picture 8" descr="profile-arif-new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39952" y="1096536"/>
            <a:ext cx="1081681" cy="1224000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7001222" y="2325650"/>
            <a:ext cx="1338828" cy="3847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IN" sz="900" dirty="0">
                <a:solidFill>
                  <a:prstClr val="black"/>
                </a:solidFill>
                <a:latin typeface="Century gothic"/>
                <a:cs typeface="Century gothic"/>
              </a:rPr>
              <a:t>Mohamed </a:t>
            </a:r>
            <a:r>
              <a:rPr lang="en-IN" sz="900" dirty="0" err="1">
                <a:solidFill>
                  <a:prstClr val="black"/>
                </a:solidFill>
                <a:latin typeface="Century gothic"/>
                <a:cs typeface="Century gothic"/>
              </a:rPr>
              <a:t>Alshobky</a:t>
            </a:r>
            <a:r>
              <a:rPr lang="en-IN" sz="9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MSc Student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50260" y="2325650"/>
            <a:ext cx="11224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Dorines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Rosario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Research Eng</a:t>
            </a:r>
          </a:p>
        </p:txBody>
      </p: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42890" y="1096536"/>
            <a:ext cx="913294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18957" y="1096536"/>
            <a:ext cx="1048893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-402188" y="25091"/>
            <a:ext cx="8229600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Systems medicine group@ SciLifeLab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067944" y="2325650"/>
            <a:ext cx="1199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Muhammad Arif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PhD stud.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-108520" y="532487"/>
            <a:ext cx="2376264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Computational Biology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5436096" y="2526188"/>
            <a:ext cx="2376264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Experimental Biology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-242262" y="4439291"/>
            <a:ext cx="2376264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Medicinal Chemistry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5496" y="4089626"/>
            <a:ext cx="9428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Beste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Turanli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Student</a:t>
            </a:r>
          </a:p>
        </p:txBody>
      </p:sp>
      <p:pic>
        <p:nvPicPr>
          <p:cNvPr id="44" name="Picture 2" descr="http://sysmedicine.com/wp-content/uploads/2016/02/besty.new2_-245x300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" y="2829626"/>
            <a:ext cx="1029001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sysmedicine.com/wp-content/uploads/2016/02/feride-258x300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00175" y="2829626"/>
            <a:ext cx="1083600" cy="1260000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>
            <a:off x="971600" y="4089626"/>
            <a:ext cx="8707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Feride Eren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Student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124833" y="4089626"/>
            <a:ext cx="10070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Ozlem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Altay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Resarcher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pic>
        <p:nvPicPr>
          <p:cNvPr id="56322" name="Picture 2" descr="http://sysmedicine.com/wp-content/uploads/2016/02/fullsizeoutput_197-225x300.jpe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191450" y="1096536"/>
            <a:ext cx="918000" cy="1224000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>
            <a:off x="8177033" y="2310446"/>
            <a:ext cx="9653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Ida Larsson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MSc Student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10909" y="2829626"/>
            <a:ext cx="1153897" cy="123320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763688" y="6085212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Chiara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Zagni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54116" y="6085212"/>
            <a:ext cx="21308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Anders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Füchtbauer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31046" y="6104734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Leticia Gómez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3182" y="4830476"/>
            <a:ext cx="1163183" cy="12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68156" y="4825862"/>
            <a:ext cx="1133298" cy="1260000"/>
          </a:xfrm>
          <a:prstGeom prst="rect">
            <a:avLst/>
          </a:prstGeom>
        </p:spPr>
      </p:pic>
      <p:pic>
        <p:nvPicPr>
          <p:cNvPr id="1026" name="Picture 2" descr="Leticia Monjas phot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465" y="4825863"/>
            <a:ext cx="87291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le 1"/>
          <p:cNvSpPr txBox="1">
            <a:spLocks/>
          </p:cNvSpPr>
          <p:nvPr/>
        </p:nvSpPr>
        <p:spPr>
          <a:xfrm>
            <a:off x="5796136" y="4448550"/>
            <a:ext cx="2808312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Computational Chemistry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23111" y="4186108"/>
            <a:ext cx="1186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Woong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Hee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Kim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388011" y="4093552"/>
            <a:ext cx="10070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Shuqi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Zhang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Resarcher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2" descr="http://sysmedicine.com/wp-content/uploads/2016/02/Shuqi-Chen.new_-229x300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35" y="2829626"/>
            <a:ext cx="940274" cy="12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25" y="2944848"/>
            <a:ext cx="987236" cy="12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3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5639" y="427410"/>
            <a:ext cx="4916130" cy="661530"/>
          </a:xfrm>
        </p:spPr>
        <p:txBody>
          <a:bodyPr/>
          <a:lstStyle/>
          <a:p>
            <a:r>
              <a:rPr lang="en-US" sz="2800" b="1" dirty="0">
                <a:solidFill>
                  <a:srgbClr val="0000FF"/>
                </a:solidFill>
                <a:latin typeface="+mn-lt"/>
              </a:rPr>
              <a:t>Acknowledgements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0496" y="942550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Chalmers University of Technology</a:t>
            </a:r>
          </a:p>
          <a:p>
            <a:r>
              <a:rPr lang="en-GB" sz="2000" dirty="0"/>
              <a:t>Prof. Jens Nielsen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64" y="1012196"/>
            <a:ext cx="3558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SciLifeLab</a:t>
            </a:r>
            <a:endParaRPr lang="en-GB" sz="2000" b="1" dirty="0"/>
          </a:p>
          <a:p>
            <a:r>
              <a:rPr lang="en-GB" sz="2000" dirty="0"/>
              <a:t>Prof. Mathias Uhlen</a:t>
            </a:r>
          </a:p>
          <a:p>
            <a:r>
              <a:rPr lang="en-GB" sz="2000" dirty="0"/>
              <a:t>Ass</a:t>
            </a:r>
            <a:r>
              <a:rPr lang="sv-SE" sz="2000" dirty="0"/>
              <a:t>. Prof. Emma Lundberg</a:t>
            </a:r>
          </a:p>
          <a:p>
            <a:r>
              <a:rPr lang="sv-SE" sz="2000" dirty="0"/>
              <a:t>Ass. Prof. Simon Elsässer 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9664" y="5814172"/>
            <a:ext cx="3287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Imperial College London</a:t>
            </a:r>
          </a:p>
          <a:p>
            <a:r>
              <a:rPr lang="en-GB" sz="2000" dirty="0"/>
              <a:t>Prof. Philippe </a:t>
            </a:r>
            <a:r>
              <a:rPr lang="en-GB" sz="2000" dirty="0" err="1"/>
              <a:t>Froguel</a:t>
            </a:r>
            <a:endParaRPr lang="en-GB" sz="2000" dirty="0"/>
          </a:p>
          <a:p>
            <a:r>
              <a:rPr lang="en-GB" sz="2000" dirty="0"/>
              <a:t>Prof. Andrew J </a:t>
            </a:r>
            <a:r>
              <a:rPr lang="en-GB" sz="2000" dirty="0" err="1"/>
              <a:t>Walley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19656" y="6030196"/>
            <a:ext cx="3215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Leipzig</a:t>
            </a:r>
          </a:p>
          <a:p>
            <a:r>
              <a:rPr lang="en-GB" sz="2000" dirty="0"/>
              <a:t>Prof. Matthias Blüher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664" y="2452356"/>
            <a:ext cx="37799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Gothenburg </a:t>
            </a:r>
          </a:p>
          <a:p>
            <a:r>
              <a:rPr lang="en-GB" sz="2000" dirty="0"/>
              <a:t>Prof Jan Boren</a:t>
            </a:r>
          </a:p>
          <a:p>
            <a:r>
              <a:rPr lang="en-GB" sz="2000" dirty="0"/>
              <a:t>Prof Ulf Smith</a:t>
            </a:r>
          </a:p>
          <a:p>
            <a:r>
              <a:rPr lang="en-GB" sz="2000" dirty="0" err="1"/>
              <a:t>Prof.</a:t>
            </a:r>
            <a:r>
              <a:rPr lang="en-GB" sz="2000" dirty="0"/>
              <a:t> Fredrik Bäckhed</a:t>
            </a:r>
          </a:p>
          <a:p>
            <a:r>
              <a:rPr lang="en-GB" sz="2000" dirty="0"/>
              <a:t>Prof. Lena M Carlsson</a:t>
            </a:r>
          </a:p>
          <a:p>
            <a:r>
              <a:rPr lang="en-GB" sz="2000" dirty="0"/>
              <a:t>Prof. Stefano Romeo</a:t>
            </a:r>
          </a:p>
          <a:p>
            <a:r>
              <a:rPr lang="en-GB" sz="2000" dirty="0"/>
              <a:t>Prof. Morten Grötli</a:t>
            </a:r>
          </a:p>
          <a:p>
            <a:r>
              <a:rPr lang="en-GB" sz="2000" dirty="0"/>
              <a:t>Prof. Leif Eriksson </a:t>
            </a:r>
          </a:p>
        </p:txBody>
      </p:sp>
      <p:sp>
        <p:nvSpPr>
          <p:cNvPr id="15" name="Rektangel 3"/>
          <p:cNvSpPr/>
          <p:nvPr/>
        </p:nvSpPr>
        <p:spPr>
          <a:xfrm>
            <a:off x="19664" y="5044644"/>
            <a:ext cx="3347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cs typeface="Arial" panose="020B0604020202020204" pitchFamily="34" charset="0"/>
              </a:rPr>
              <a:t>Helsinki University</a:t>
            </a:r>
          </a:p>
          <a:p>
            <a:r>
              <a:rPr lang="en-GB" sz="2000" dirty="0">
                <a:cs typeface="Arial" panose="020B0604020202020204" pitchFamily="34" charset="0"/>
              </a:rPr>
              <a:t>Prof Marja-Riitta Taskinen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9656" y="4729317"/>
            <a:ext cx="3287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NIH</a:t>
            </a:r>
          </a:p>
          <a:p>
            <a:r>
              <a:rPr lang="en-GB" sz="2000" dirty="0"/>
              <a:t>Prof. George Kunos</a:t>
            </a:r>
          </a:p>
          <a:p>
            <a:r>
              <a:rPr lang="en-GB" sz="2000" dirty="0"/>
              <a:t>Dr Resat Cinar</a:t>
            </a:r>
          </a:p>
          <a:p>
            <a:r>
              <a:rPr lang="en-GB" sz="2000" dirty="0"/>
              <a:t>Bani Mukhopadhyay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9656" y="3748500"/>
            <a:ext cx="3287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Stanford University</a:t>
            </a:r>
          </a:p>
          <a:p>
            <a:r>
              <a:rPr lang="en-GB" sz="2000" dirty="0"/>
              <a:t>Prof. Michael Snyder</a:t>
            </a:r>
          </a:p>
          <a:p>
            <a:r>
              <a:rPr lang="en-GB" sz="2000" dirty="0"/>
              <a:t>Dr Brian D Piening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19656" y="3040614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King's College London</a:t>
            </a:r>
          </a:p>
          <a:p>
            <a:r>
              <a:rPr lang="en-GB" sz="2000" dirty="0"/>
              <a:t>Ass. Prof. Saeed Shoaie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0496" y="2332728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Amsterdam</a:t>
            </a:r>
          </a:p>
          <a:p>
            <a:r>
              <a:rPr lang="en-GB" sz="2000" dirty="0" err="1"/>
              <a:t>Mireille</a:t>
            </a:r>
            <a:r>
              <a:rPr lang="en-GB" sz="2000" dirty="0"/>
              <a:t> J. </a:t>
            </a:r>
            <a:r>
              <a:rPr lang="en-GB" sz="2000" dirty="0" err="1"/>
              <a:t>Serlie</a:t>
            </a:r>
            <a:endParaRPr lang="en-GB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70496" y="1650436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Groningen</a:t>
            </a:r>
          </a:p>
          <a:p>
            <a:r>
              <a:rPr lang="en-GB" sz="2000" dirty="0"/>
              <a:t>Albert K. </a:t>
            </a:r>
            <a:r>
              <a:rPr lang="en-GB" sz="2000" dirty="0" err="1"/>
              <a:t>Groen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1402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800" b="1" dirty="0" smtClean="0">
                <a:solidFill>
                  <a:srgbClr val="0000FF"/>
                </a:solidFill>
                <a:ea typeface="+mj-ea"/>
                <a:cs typeface="Arial"/>
              </a:rPr>
              <a:t>Why gene expression</a:t>
            </a:r>
            <a:endParaRPr lang="en-GB" sz="28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pic>
        <p:nvPicPr>
          <p:cNvPr id="5122" name="Picture 2" descr="https://images.slideplayer.com/35/10450858/slides/slide_4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8" b="25489"/>
          <a:stretch/>
        </p:blipFill>
        <p:spPr bwMode="auto">
          <a:xfrm>
            <a:off x="106602" y="1135815"/>
            <a:ext cx="9144000" cy="41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t0.gstatic.com/images?q=tbn:ANd9GcTXLgHRirZjoSJDom-k276PfqZvuPakDtTzh6opOwZOGK4nXyLV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079048"/>
            <a:ext cx="3053996" cy="2522331"/>
          </a:xfrm>
          <a:prstGeom prst="rect">
            <a:avLst/>
          </a:prstGeom>
          <a:noFill/>
        </p:spPr>
      </p:pic>
      <p:pic>
        <p:nvPicPr>
          <p:cNvPr id="7" name="Picture 6" descr="kaw cop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534972"/>
            <a:ext cx="3096344" cy="177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http://www.gatesfoundation.org/~/media/GFO/Site/Logo%20Images/icon_small_bill_melinda_gates_foundation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1079049"/>
            <a:ext cx="2376263" cy="2376264"/>
          </a:xfrm>
          <a:prstGeom prst="rect">
            <a:avLst/>
          </a:prstGeom>
          <a:noFill/>
        </p:spPr>
      </p:pic>
      <p:sp>
        <p:nvSpPr>
          <p:cNvPr id="14" name="Slide Number Placeholder 2"/>
          <p:cNvSpPr txBox="1">
            <a:spLocks/>
          </p:cNvSpPr>
          <p:nvPr/>
        </p:nvSpPr>
        <p:spPr>
          <a:xfrm>
            <a:off x="8772092" y="6356350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20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050" name="Picture 2" descr="logo Resolve Diabete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4165867"/>
            <a:ext cx="2597399" cy="2129191"/>
          </a:xfrm>
          <a:prstGeom prst="rect">
            <a:avLst/>
          </a:prstGeom>
          <a:noFill/>
        </p:spPr>
      </p:pic>
      <p:pic>
        <p:nvPicPr>
          <p:cNvPr id="2054" name="Picture 6" descr="emif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91808" y="4203967"/>
            <a:ext cx="2334407" cy="2034713"/>
          </a:xfrm>
          <a:prstGeom prst="rect">
            <a:avLst/>
          </a:prstGeom>
          <a:noFill/>
        </p:spPr>
      </p:pic>
      <p:sp>
        <p:nvSpPr>
          <p:cNvPr id="2" name="AutoShape 2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6148" name="AutoShape 4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12" name="Picture 6" descr="http://www.pharmafile.com/system/files/imagecache/news_full/chan_zuckerberg_initiative.svg_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247400"/>
            <a:ext cx="3326164" cy="1504063"/>
          </a:xfrm>
          <a:prstGeom prst="rect">
            <a:avLst/>
          </a:prstGeom>
          <a:noFill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5639" y="251926"/>
            <a:ext cx="4916130" cy="661530"/>
          </a:xfrm>
        </p:spPr>
        <p:txBody>
          <a:bodyPr/>
          <a:lstStyle/>
          <a:p>
            <a:r>
              <a:rPr lang="en-US" sz="2800" b="1" dirty="0">
                <a:solidFill>
                  <a:srgbClr val="0000FF"/>
                </a:solidFill>
                <a:latin typeface="+mn-lt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9008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</a:t>
            </a:fld>
            <a:endParaRPr lang="sv-SE"/>
          </a:p>
        </p:txBody>
      </p:sp>
      <p:pic>
        <p:nvPicPr>
          <p:cNvPr id="6146" name="Picture 2" descr="https://images.slideplayer.com/35/10450858/slides/slide_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3" b="12755"/>
          <a:stretch/>
        </p:blipFill>
        <p:spPr bwMode="auto">
          <a:xfrm>
            <a:off x="70908" y="1352549"/>
            <a:ext cx="9144000" cy="500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800" b="1" dirty="0" smtClean="0">
                <a:solidFill>
                  <a:srgbClr val="0000FF"/>
                </a:solidFill>
                <a:ea typeface="+mj-ea"/>
                <a:cs typeface="Arial"/>
              </a:rPr>
              <a:t>Why gene expression</a:t>
            </a:r>
            <a:endParaRPr lang="en-GB" sz="28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38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800" b="1" dirty="0" smtClean="0">
                <a:solidFill>
                  <a:srgbClr val="0000FF"/>
                </a:solidFill>
                <a:ea typeface="+mj-ea"/>
                <a:cs typeface="Arial"/>
              </a:rPr>
              <a:t>RNA-Sequencing workflow</a:t>
            </a:r>
          </a:p>
          <a:p>
            <a:pPr lvl="0">
              <a:spcBef>
                <a:spcPct val="0"/>
              </a:spcBef>
            </a:pPr>
            <a:endParaRPr lang="en-GB" sz="28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pic>
        <p:nvPicPr>
          <p:cNvPr id="1026" name="Picture 2" descr="https://upload.wikimedia.org/wikipedia/commons/thumb/9/97/Journal.pcbi.1004393.g002.png/1920px-Journal.pcbi.1004393.g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73" y="1139826"/>
            <a:ext cx="8397599" cy="488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85172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youtu.be/fCd6B5HRaZ8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0195" y="3525926"/>
            <a:ext cx="2713939" cy="2765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1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</a:t>
            </a:fld>
            <a:endParaRPr lang="sv-SE"/>
          </a:p>
        </p:txBody>
      </p:sp>
      <p:pic>
        <p:nvPicPr>
          <p:cNvPr id="7170" name="Picture 2" descr="https://images.slideplayer.com/35/10450858/slides/slide_50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7"/>
          <a:stretch/>
        </p:blipFill>
        <p:spPr bwMode="auto">
          <a:xfrm>
            <a:off x="443789" y="1104083"/>
            <a:ext cx="8253580" cy="53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800" b="1" dirty="0" smtClean="0">
                <a:solidFill>
                  <a:srgbClr val="0000FF"/>
                </a:solidFill>
                <a:ea typeface="+mj-ea"/>
                <a:cs typeface="Arial"/>
              </a:rPr>
              <a:t>RNA-Sequencing workflow</a:t>
            </a:r>
          </a:p>
          <a:p>
            <a:pPr lvl="0">
              <a:spcBef>
                <a:spcPct val="0"/>
              </a:spcBef>
            </a:pPr>
            <a:endParaRPr lang="en-GB" sz="28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048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dirty="0">
                <a:solidFill>
                  <a:srgbClr val="0000FF"/>
                </a:solidFill>
              </a:rPr>
              <a:t>Single- vs Paired-ended sequencing</a:t>
            </a:r>
            <a:br>
              <a:rPr lang="en-GB" dirty="0">
                <a:solidFill>
                  <a:srgbClr val="0000FF"/>
                </a:solidFill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6</a:t>
            </a:fld>
            <a:endParaRPr lang="sv-SE"/>
          </a:p>
        </p:txBody>
      </p:sp>
      <p:pic>
        <p:nvPicPr>
          <p:cNvPr id="1030" name="Picture 6" descr="https://images.slideplayer.com/35/10450858/slides/slide_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6" b="12756"/>
          <a:stretch/>
        </p:blipFill>
        <p:spPr bwMode="auto">
          <a:xfrm>
            <a:off x="276225" y="1109874"/>
            <a:ext cx="8867775" cy="50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9815" y="1070833"/>
            <a:ext cx="3789122" cy="5153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800" b="1" dirty="0" smtClean="0">
                <a:solidFill>
                  <a:srgbClr val="0000FF"/>
                </a:solidFill>
                <a:ea typeface="+mj-ea"/>
                <a:cs typeface="Arial"/>
              </a:rPr>
              <a:t>Single- vs Paired-ended sequencing</a:t>
            </a:r>
            <a:endParaRPr lang="en-GB" sz="28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sp>
        <p:nvSpPr>
          <p:cNvPr id="479" name="TextBox 478"/>
          <p:cNvSpPr txBox="1"/>
          <p:nvPr/>
        </p:nvSpPr>
        <p:spPr>
          <a:xfrm>
            <a:off x="417255" y="3742361"/>
            <a:ext cx="835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Paired-end </a:t>
            </a:r>
            <a:r>
              <a:rPr lang="en-US" dirty="0"/>
              <a:t>RNA sequencing (RNA-</a:t>
            </a:r>
            <a:r>
              <a:rPr lang="en-US" dirty="0" err="1"/>
              <a:t>Seq</a:t>
            </a:r>
            <a:r>
              <a:rPr lang="en-US" dirty="0"/>
              <a:t>) enables discovery applications such as detecting gene fusions in cancer and characterizing novel splice isoforms.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63" y="1360728"/>
            <a:ext cx="8528401" cy="23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400" b="1" dirty="0" smtClean="0">
                <a:solidFill>
                  <a:srgbClr val="0000FF"/>
                </a:solidFill>
                <a:ea typeface="+mj-ea"/>
                <a:cs typeface="Arial"/>
              </a:rPr>
              <a:t>Quality control of RNA-</a:t>
            </a:r>
            <a:r>
              <a:rPr lang="en-GB" sz="2400" b="1" dirty="0" err="1" smtClean="0">
                <a:solidFill>
                  <a:srgbClr val="0000FF"/>
                </a:solidFill>
                <a:ea typeface="+mj-ea"/>
                <a:cs typeface="Arial"/>
              </a:rPr>
              <a:t>Seq</a:t>
            </a:r>
            <a:endParaRPr lang="en-GB" sz="24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283619"/>
              </p:ext>
            </p:extLst>
          </p:nvPr>
        </p:nvGraphicFramePr>
        <p:xfrm>
          <a:off x="384941" y="1339299"/>
          <a:ext cx="5347951" cy="5012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584">
                  <a:extLst>
                    <a:ext uri="{9D8B030D-6E8A-4147-A177-3AD203B41FA5}">
                      <a16:colId xmlns:a16="http://schemas.microsoft.com/office/drawing/2014/main" val="1805713819"/>
                    </a:ext>
                  </a:extLst>
                </a:gridCol>
                <a:gridCol w="2019199">
                  <a:extLst>
                    <a:ext uri="{9D8B030D-6E8A-4147-A177-3AD203B41FA5}">
                      <a16:colId xmlns:a16="http://schemas.microsoft.com/office/drawing/2014/main" val="422723408"/>
                    </a:ext>
                  </a:extLst>
                </a:gridCol>
                <a:gridCol w="1109584">
                  <a:extLst>
                    <a:ext uri="{9D8B030D-6E8A-4147-A177-3AD203B41FA5}">
                      <a16:colId xmlns:a16="http://schemas.microsoft.com/office/drawing/2014/main" val="54463659"/>
                    </a:ext>
                  </a:extLst>
                </a:gridCol>
                <a:gridCol w="1109584">
                  <a:extLst>
                    <a:ext uri="{9D8B030D-6E8A-4147-A177-3AD203B41FA5}">
                      <a16:colId xmlns:a16="http://schemas.microsoft.com/office/drawing/2014/main" val="884638004"/>
                    </a:ext>
                  </a:extLst>
                </a:gridCol>
              </a:tblGrid>
              <a:tr h="130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NGI 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User ID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Mreads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&gt;=Q30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647552743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Basophils_2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19.77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1906553561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Eosinophils_3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20.38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381376514"/>
                  </a:ext>
                </a:extLst>
              </a:tr>
              <a:tr h="350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Classical_monocytes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21.78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1553936829"/>
                  </a:ext>
                </a:extLst>
              </a:tr>
              <a:tr h="350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Intermediate_monocytes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21.9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2578222207"/>
                  </a:ext>
                </a:extLst>
              </a:tr>
              <a:tr h="350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Non_classical_monocytes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17.96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1126047272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29.2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182874916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gt_T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18.77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3649452096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Total_PBMCs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17.03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95.11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1380683648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Plasma_DC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3063688334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Myeloid_DC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16.72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96.72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1791575625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Naive_B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16.23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3653852772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Memory_B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18.26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816612646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93.15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3648931236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Memory_CD4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3879806589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Naive_CD4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95.68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3328668727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Naive_CD8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14.92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94.08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2900686730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Memory_CD8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19.01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592345798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Tregs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95.41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4217694914"/>
                  </a:ext>
                </a:extLst>
              </a:tr>
              <a:tr h="2357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P10310_1019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Neutrophils_2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16.31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2" marR="6512" marT="6512" marB="0" anchor="b"/>
                </a:tc>
                <a:extLst>
                  <a:ext uri="{0D108BD9-81ED-4DB2-BD59-A6C34878D82A}">
                    <a16:rowId xmlns:a16="http://schemas.microsoft.com/office/drawing/2014/main" val="311175004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46082" y="1369980"/>
            <a:ext cx="3131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What is Mreads?</a:t>
            </a:r>
          </a:p>
          <a:p>
            <a:r>
              <a:rPr lang="sv-SE" dirty="0" smtClean="0"/>
              <a:t>Mreads is million reads, and it is a indicator the the sequencing depth. Usually, 10 Mreads is required to ensure asample is good.</a:t>
            </a:r>
          </a:p>
          <a:p>
            <a:r>
              <a:rPr lang="sv-SE" dirty="0" smtClean="0"/>
              <a:t>What is Q30?</a:t>
            </a:r>
          </a:p>
          <a:p>
            <a:r>
              <a:rPr lang="sv-SE" dirty="0" smtClean="0"/>
              <a:t>Q stands for Phred Quality Score, and 30 is the base calling error probability.</a:t>
            </a:r>
          </a:p>
          <a:p>
            <a:r>
              <a:rPr lang="sv-SE" dirty="0" smtClean="0"/>
              <a:t>In brief, Q30 is equivalent to the base call accuracy of 99.9%, which means only 1 out of 1000 base call is incorrect.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9</a:t>
            </a:fld>
            <a:endParaRPr lang="sv-SE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6602" y="69782"/>
            <a:ext cx="7902235" cy="81203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sz="2400" b="1" dirty="0" err="1" smtClean="0">
                <a:solidFill>
                  <a:srgbClr val="0000FF"/>
                </a:solidFill>
                <a:ea typeface="+mj-ea"/>
                <a:cs typeface="Arial"/>
              </a:rPr>
              <a:t>Fastq</a:t>
            </a:r>
            <a:r>
              <a:rPr lang="en-GB" sz="2400" b="1" dirty="0" smtClean="0">
                <a:solidFill>
                  <a:srgbClr val="0000FF"/>
                </a:solidFill>
                <a:ea typeface="+mj-ea"/>
                <a:cs typeface="Arial"/>
              </a:rPr>
              <a:t> files</a:t>
            </a:r>
            <a:endParaRPr lang="en-GB" sz="24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 descr="https://images.slideplayer.com/35/10450858/slides/slide_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1821"/>
          <a:stretch/>
        </p:blipFill>
        <p:spPr bwMode="auto">
          <a:xfrm>
            <a:off x="7815" y="1131622"/>
            <a:ext cx="9144000" cy="503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06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7450</TotalTime>
  <Words>922</Words>
  <Application>Microsoft Office PowerPoint</Application>
  <PresentationFormat>On-screen Show (4:3)</PresentationFormat>
  <Paragraphs>240</Paragraphs>
  <Slides>20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ArialMT</vt:lpstr>
      <vt:lpstr>Arial</vt:lpstr>
      <vt:lpstr>Calibri</vt:lpstr>
      <vt:lpstr>Cambria Math</vt:lpstr>
      <vt:lpstr>Century gothic</vt:lpstr>
      <vt:lpstr>Century gothic</vt:lpstr>
      <vt:lpstr>Tahoma</vt:lpstr>
      <vt:lpstr>Times New Roman</vt:lpstr>
      <vt:lpstr>Office-tema</vt:lpstr>
      <vt:lpstr>1_Office-tema</vt:lpstr>
      <vt:lpstr>2_Office-tema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Single- vs Paired-ended sequencing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Proceed from fastq files to gene counts/TPM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Acknowledgements</vt:lpstr>
    </vt:vector>
  </TitlesOfParts>
  <Company>Rudström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Tomas. Rudstrom</dc:creator>
  <cp:lastModifiedBy>Cheng Zhang</cp:lastModifiedBy>
  <cp:revision>116</cp:revision>
  <dcterms:created xsi:type="dcterms:W3CDTF">2015-02-16T18:25:46Z</dcterms:created>
  <dcterms:modified xsi:type="dcterms:W3CDTF">2018-10-02T10:18:27Z</dcterms:modified>
</cp:coreProperties>
</file>